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ppt/media/image10.jpg" ContentType="image/png"/>
  <Override PartName="/ppt/media/image12.jpg" ContentType="image/png"/>
  <Override PartName="/ppt/media/image14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4" r:id="rId2"/>
    <p:sldId id="257" r:id="rId3"/>
    <p:sldId id="259" r:id="rId4"/>
    <p:sldId id="266" r:id="rId5"/>
    <p:sldId id="267" r:id="rId6"/>
    <p:sldId id="263" r:id="rId7"/>
    <p:sldId id="268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3E9"/>
    <a:srgbClr val="FFF9E7"/>
    <a:srgbClr val="F4EEE0"/>
    <a:srgbClr val="F8F5EE"/>
    <a:srgbClr val="F1EBDB"/>
    <a:srgbClr val="5E00BC"/>
    <a:srgbClr val="8C71FF"/>
    <a:srgbClr val="C285FF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7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33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5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6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14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3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67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9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31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657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8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8AFB37-7006-408A-B93D-B4E2A222E53C}" type="datetimeFigureOut">
              <a:rPr lang="en-GB" smtClean="0"/>
              <a:t>31/01/2024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0C262F-C36C-44DA-8573-89D861BB50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71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E889-6822-C51F-0348-3294975B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154914"/>
            <a:ext cx="10058400" cy="1371600"/>
          </a:xfrm>
        </p:spPr>
        <p:txBody>
          <a:bodyPr>
            <a:normAutofit/>
          </a:bodyPr>
          <a:lstStyle/>
          <a:p>
            <a:r>
              <a:rPr lang="en-GB" sz="3400" dirty="0"/>
              <a:t>Developer Contributions in the Stroud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08F0-8DD4-117A-2A62-B767A5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3083890"/>
            <a:ext cx="6035040" cy="3037509"/>
          </a:xfrm>
          <a:solidFill>
            <a:srgbClr val="F8F5EE"/>
          </a:solidFill>
        </p:spPr>
        <p:txBody>
          <a:bodyPr>
            <a:noAutofit/>
          </a:bodyPr>
          <a:lstStyle/>
          <a:p>
            <a:r>
              <a:rPr lang="en-GB" dirty="0"/>
              <a:t>CIL largely replaces old S106 approach</a:t>
            </a:r>
          </a:p>
          <a:p>
            <a:r>
              <a:rPr lang="en-GB" dirty="0"/>
              <a:t>S106 Agreements are ‘site specific’</a:t>
            </a:r>
          </a:p>
          <a:p>
            <a:pPr lvl="1"/>
            <a:r>
              <a:rPr lang="en-GB" sz="1800" dirty="0"/>
              <a:t>ensures the planning application is acceptable in planning terms</a:t>
            </a:r>
          </a:p>
          <a:p>
            <a:pPr lvl="1"/>
            <a:r>
              <a:rPr lang="en-GB" sz="1800" dirty="0"/>
              <a:t>S106 agreements may include in-kind and financial contributions from the developer</a:t>
            </a:r>
          </a:p>
          <a:p>
            <a:r>
              <a:rPr lang="en-GB" dirty="0"/>
              <a:t>Both CIL and S06 help to address additional pressures placed on infrastructure by new housing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88D49-3345-1E02-F6F7-0ADB71659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" r="551"/>
          <a:stretch/>
        </p:blipFill>
        <p:spPr>
          <a:xfrm>
            <a:off x="6873767" y="1526514"/>
            <a:ext cx="4899062" cy="45948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599B20-B504-379F-A1C6-E0AAD79A0D42}"/>
              </a:ext>
            </a:extLst>
          </p:cNvPr>
          <p:cNvSpPr txBox="1">
            <a:spLocks/>
          </p:cNvSpPr>
          <p:nvPr/>
        </p:nvSpPr>
        <p:spPr>
          <a:xfrm>
            <a:off x="619760" y="1526514"/>
            <a:ext cx="6035040" cy="1371600"/>
          </a:xfrm>
          <a:prstGeom prst="rect">
            <a:avLst/>
          </a:prstGeom>
          <a:solidFill>
            <a:srgbClr val="F4EEE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+mj-lt"/>
              </a:rPr>
              <a:t>Stroud District has a dual system: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+mj-lt"/>
              </a:rPr>
              <a:t>  </a:t>
            </a:r>
            <a:r>
              <a:rPr lang="en-GB" b="1" dirty="0">
                <a:latin typeface="+mj-lt"/>
              </a:rPr>
              <a:t>S106</a:t>
            </a:r>
            <a:r>
              <a:rPr lang="en-GB" dirty="0">
                <a:latin typeface="+mj-lt"/>
              </a:rPr>
              <a:t> – Allocated Sites in the adopted Local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+mj-lt"/>
              </a:rPr>
              <a:t>  </a:t>
            </a:r>
            <a:r>
              <a:rPr lang="en-GB" b="1" dirty="0">
                <a:latin typeface="+mj-lt"/>
              </a:rPr>
              <a:t>CIL</a:t>
            </a:r>
            <a:r>
              <a:rPr lang="en-GB" dirty="0">
                <a:latin typeface="+mj-lt"/>
              </a:rPr>
              <a:t> – all other developments (windfall sites)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34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C78A-B417-F331-656C-C424D5A9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94" y="666190"/>
            <a:ext cx="9714411" cy="663692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Community Infrastructure Levy (CIL)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BE73-0223-238D-D90E-E278ED034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659110"/>
            <a:ext cx="10058400" cy="1281638"/>
          </a:xfrm>
          <a:solidFill>
            <a:srgbClr val="F8F5EE"/>
          </a:solidFill>
        </p:spPr>
        <p:txBody>
          <a:bodyPr>
            <a:normAutofit/>
          </a:bodyPr>
          <a:lstStyle/>
          <a:p>
            <a:r>
              <a:rPr lang="en-GB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planning charge, introduced by the Government through the Planning Act 2008.  </a:t>
            </a:r>
          </a:p>
          <a:p>
            <a:r>
              <a:rPr lang="en-GB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rovides a fair and transparent means for ensuring that </a:t>
            </a:r>
            <a:r>
              <a:rPr lang="en-GB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contributes to the cost of the infrastructure it will ultimately rely on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1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Great Oldbury, Stonehouse by Bromford - New home developments - Zoopla">
            <a:extLst>
              <a:ext uri="{FF2B5EF4-FFF2-40B4-BE49-F238E27FC236}">
                <a16:creationId xmlns:a16="http://schemas.microsoft.com/office/drawing/2014/main" id="{5B55CF02-E412-BCFD-B9FA-2C6C0418DB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3268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Set of people walking towards each other, vector illustration royalty free illustration">
            <a:extLst>
              <a:ext uri="{FF2B5EF4-FFF2-40B4-BE49-F238E27FC236}">
                <a16:creationId xmlns:a16="http://schemas.microsoft.com/office/drawing/2014/main" id="{3B264F30-AC5F-EAE3-AE21-AA1B541563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CEDC9-E7C2-9081-3B48-400C757D3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7839" r="6876" b="15661"/>
          <a:stretch/>
        </p:blipFill>
        <p:spPr>
          <a:xfrm>
            <a:off x="2941840" y="4870001"/>
            <a:ext cx="2500210" cy="15910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E85F56-4F02-0B04-2E52-F8FCBAE74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b="13419"/>
          <a:stretch/>
        </p:blipFill>
        <p:spPr>
          <a:xfrm>
            <a:off x="476165" y="3454888"/>
            <a:ext cx="2329529" cy="1282206"/>
          </a:xfrm>
          <a:prstGeom prst="rect">
            <a:avLst/>
          </a:prstGeom>
        </p:spPr>
      </p:pic>
      <p:pic>
        <p:nvPicPr>
          <p:cNvPr id="25" name="Picture 24" descr="A picture containing building, house, sky, outdoor&#10;&#10;Description automatically generated">
            <a:extLst>
              <a:ext uri="{FF2B5EF4-FFF2-40B4-BE49-F238E27FC236}">
                <a16:creationId xmlns:a16="http://schemas.microsoft.com/office/drawing/2014/main" id="{8F0D9E65-AFA5-D148-10FD-AEFD8D01F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"/>
          <a:stretch/>
        </p:blipFill>
        <p:spPr>
          <a:xfrm>
            <a:off x="3053944" y="3464094"/>
            <a:ext cx="2113264" cy="1263794"/>
          </a:xfrm>
          <a:prstGeom prst="rect">
            <a:avLst/>
          </a:prstGeom>
        </p:spPr>
      </p:pic>
      <p:pic>
        <p:nvPicPr>
          <p:cNvPr id="27" name="Picture 26" descr="A picture containing sky, building, outdoor, grass&#10;&#10;Description automatically generated">
            <a:extLst>
              <a:ext uri="{FF2B5EF4-FFF2-40B4-BE49-F238E27FC236}">
                <a16:creationId xmlns:a16="http://schemas.microsoft.com/office/drawing/2014/main" id="{0210E267-FB95-DF1E-7FA4-2AE9D701D7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r="7442" b="11216"/>
          <a:stretch/>
        </p:blipFill>
        <p:spPr>
          <a:xfrm>
            <a:off x="471584" y="5031709"/>
            <a:ext cx="2310866" cy="14172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58E1EE-7A9A-63C7-0DA1-7E232CCB0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90" y="4905692"/>
            <a:ext cx="615521" cy="905962"/>
          </a:xfrm>
          <a:prstGeom prst="rect">
            <a:avLst/>
          </a:prstGeom>
        </p:spPr>
      </p:pic>
      <p:pic>
        <p:nvPicPr>
          <p:cNvPr id="37" name="Picture 36" descr="Shape&#10;&#10;Description automatically generated with low confidence">
            <a:extLst>
              <a:ext uri="{FF2B5EF4-FFF2-40B4-BE49-F238E27FC236}">
                <a16:creationId xmlns:a16="http://schemas.microsoft.com/office/drawing/2014/main" id="{3FED1AC5-5068-5878-CE64-EC5205D0F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47" y="4560520"/>
            <a:ext cx="453388" cy="891053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2C4671-EBA6-4425-DAB0-9AD9A98B8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09" y="3789645"/>
            <a:ext cx="743898" cy="811525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low confidence">
            <a:extLst>
              <a:ext uri="{FF2B5EF4-FFF2-40B4-BE49-F238E27FC236}">
                <a16:creationId xmlns:a16="http://schemas.microsoft.com/office/drawing/2014/main" id="{E1D2187E-2074-CF50-EE9A-EC7DAF468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31" y="4188444"/>
            <a:ext cx="488869" cy="977738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24395A-F590-6686-5C6A-5ED88E4A6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63" y="5492196"/>
            <a:ext cx="2190750" cy="1095375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6997E3-84A0-CABF-6326-53F74C66B6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92" y="5743291"/>
            <a:ext cx="1353003" cy="864701"/>
          </a:xfrm>
          <a:prstGeom prst="rect">
            <a:avLst/>
          </a:prstGeom>
        </p:spPr>
      </p:pic>
      <p:pic>
        <p:nvPicPr>
          <p:cNvPr id="47" name="Picture 46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C7C395A-55E9-ACCA-CDEB-EF612A57B0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74" y="3276600"/>
            <a:ext cx="783462" cy="8298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EF5F27B-5C07-A627-C722-5FFC63D4A6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808" y="4442288"/>
            <a:ext cx="1443414" cy="846140"/>
          </a:xfrm>
          <a:prstGeom prst="rect">
            <a:avLst/>
          </a:prstGeom>
        </p:spPr>
      </p:pic>
      <p:sp>
        <p:nvSpPr>
          <p:cNvPr id="50" name="Arrow: Right 49">
            <a:extLst>
              <a:ext uri="{FF2B5EF4-FFF2-40B4-BE49-F238E27FC236}">
                <a16:creationId xmlns:a16="http://schemas.microsoft.com/office/drawing/2014/main" id="{94BCC19C-B512-D56C-567C-33E458819634}"/>
              </a:ext>
            </a:extLst>
          </p:cNvPr>
          <p:cNvSpPr/>
          <p:nvPr/>
        </p:nvSpPr>
        <p:spPr>
          <a:xfrm>
            <a:off x="5829272" y="4442288"/>
            <a:ext cx="1106296" cy="656474"/>
          </a:xfrm>
          <a:prstGeom prst="rightArrow">
            <a:avLst/>
          </a:prstGeom>
          <a:solidFill>
            <a:srgbClr val="4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6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D490935B-026C-1965-DC64-705FF921F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4744" r="11188" b="4060"/>
          <a:stretch/>
        </p:blipFill>
        <p:spPr>
          <a:xfrm>
            <a:off x="208553" y="232528"/>
            <a:ext cx="3637584" cy="33489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C7070B-0304-ACE3-67C9-66CC61DD13AA}"/>
              </a:ext>
            </a:extLst>
          </p:cNvPr>
          <p:cNvSpPr txBox="1"/>
          <p:nvPr/>
        </p:nvSpPr>
        <p:spPr>
          <a:xfrm>
            <a:off x="4304639" y="799001"/>
            <a:ext cx="7518399" cy="2215991"/>
          </a:xfrm>
          <a:prstGeom prst="rect">
            <a:avLst/>
          </a:prstGeom>
          <a:solidFill>
            <a:srgbClr val="F7F3E9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j-lt"/>
              </a:rPr>
              <a:t>SDC’s CIL charging Schedule implemented April 2017</a:t>
            </a:r>
          </a:p>
          <a:p>
            <a:endParaRPr lang="en-GB" sz="1400" dirty="0">
              <a:latin typeface="+mj-lt"/>
            </a:endParaRPr>
          </a:p>
          <a:p>
            <a:r>
              <a:rPr lang="en-GB" sz="2200" dirty="0">
                <a:latin typeface="+mj-lt"/>
              </a:rPr>
              <a:t>CIL payments : calculated on new residential floorspace </a:t>
            </a:r>
            <a:r>
              <a:rPr lang="en-GB" sz="2200" i="1" dirty="0">
                <a:latin typeface="+mj-lt"/>
              </a:rPr>
              <a:t>(some exemptions, </a:t>
            </a:r>
            <a:r>
              <a:rPr lang="en-GB" sz="2200" i="1" dirty="0" err="1">
                <a:latin typeface="+mj-lt"/>
              </a:rPr>
              <a:t>eg</a:t>
            </a:r>
            <a:r>
              <a:rPr lang="en-GB" sz="2200" i="1" dirty="0">
                <a:latin typeface="+mj-lt"/>
              </a:rPr>
              <a:t>, self-build)</a:t>
            </a:r>
          </a:p>
          <a:p>
            <a:endParaRPr lang="en-GB" sz="1400" dirty="0">
              <a:latin typeface="+mj-lt"/>
            </a:endParaRPr>
          </a:p>
          <a:p>
            <a:r>
              <a:rPr lang="en-GB" sz="2200" dirty="0">
                <a:latin typeface="+mj-lt"/>
              </a:rPr>
              <a:t>Collected from developers according to payment schedule</a:t>
            </a:r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7682FB7-726A-BCB9-D5B5-0237D5BC5D22}"/>
              </a:ext>
            </a:extLst>
          </p:cNvPr>
          <p:cNvSpPr/>
          <p:nvPr/>
        </p:nvSpPr>
        <p:spPr>
          <a:xfrm rot="1664247">
            <a:off x="3408175" y="3366828"/>
            <a:ext cx="1521650" cy="491237"/>
          </a:xfrm>
          <a:prstGeom prst="rightArrow">
            <a:avLst/>
          </a:prstGeom>
          <a:solidFill>
            <a:srgbClr val="8C7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A7DBDC-2A6E-1E5D-1830-DA7AB233E7B4}"/>
              </a:ext>
            </a:extLst>
          </p:cNvPr>
          <p:cNvSpPr txBox="1"/>
          <p:nvPr/>
        </p:nvSpPr>
        <p:spPr>
          <a:xfrm>
            <a:off x="4822163" y="3581467"/>
            <a:ext cx="60089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5E00BC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E00BC"/>
                </a:solidFill>
              </a:rPr>
              <a:t>CIL Neighbourhood Portion</a:t>
            </a:r>
          </a:p>
          <a:p>
            <a:r>
              <a:rPr lang="en-GB" dirty="0"/>
              <a:t>25% if the area has an adopted NDP*</a:t>
            </a:r>
          </a:p>
          <a:p>
            <a:r>
              <a:rPr lang="en-GB" dirty="0"/>
              <a:t>15% if the area does not have a NDP*</a:t>
            </a:r>
          </a:p>
          <a:p>
            <a:r>
              <a:rPr lang="en-GB" dirty="0"/>
              <a:t>       </a:t>
            </a:r>
            <a:r>
              <a:rPr lang="en-GB" i="1" dirty="0"/>
              <a:t>*Neighbourhood Development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5EA8E-5C01-E80D-0DC4-9F9331F94E56}"/>
              </a:ext>
            </a:extLst>
          </p:cNvPr>
          <p:cNvSpPr txBox="1"/>
          <p:nvPr/>
        </p:nvSpPr>
        <p:spPr>
          <a:xfrm>
            <a:off x="1147782" y="5160196"/>
            <a:ext cx="60089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5E00BC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E00BC"/>
                </a:solidFill>
              </a:rPr>
              <a:t>CIL Strategic Infrastructure Budget</a:t>
            </a:r>
          </a:p>
          <a:p>
            <a:r>
              <a:rPr lang="en-GB" dirty="0"/>
              <a:t>Delivery of infrastructure planning priorities as set in the Local Plan, Infrastructure Delivery Plan (IDP) and Infrastructure Funding Statement (IFS)  </a:t>
            </a:r>
            <a:endParaRPr lang="en-GB" i="1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67BF08-3184-D0BE-EE8B-437FFED2A6B3}"/>
              </a:ext>
            </a:extLst>
          </p:cNvPr>
          <p:cNvSpPr/>
          <p:nvPr/>
        </p:nvSpPr>
        <p:spPr>
          <a:xfrm rot="3977512">
            <a:off x="2286456" y="3949931"/>
            <a:ext cx="1682946" cy="834641"/>
          </a:xfrm>
          <a:prstGeom prst="rightArrow">
            <a:avLst/>
          </a:prstGeom>
          <a:solidFill>
            <a:srgbClr val="8C7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6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B2F3-431D-D6E2-2B1F-01F13DA2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02" y="326167"/>
            <a:ext cx="10058400" cy="1371600"/>
          </a:xfrm>
        </p:spPr>
        <p:txBody>
          <a:bodyPr/>
          <a:lstStyle/>
          <a:p>
            <a:r>
              <a:rPr lang="en-GB" sz="4800" dirty="0"/>
              <a:t>CIL Neighbourhood Portion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0756-8B49-F6FE-35A0-9C8ED3B9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91" y="1716388"/>
            <a:ext cx="7392699" cy="2014784"/>
          </a:xfrm>
          <a:solidFill>
            <a:srgbClr val="F8F5EE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latin typeface="+mj-lt"/>
              </a:rPr>
              <a:t>Over £555k given to Parish and Town Councils so far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+mj-lt"/>
              </a:rPr>
              <a:t>Collected from new housing in </a:t>
            </a:r>
            <a:r>
              <a:rPr lang="en-GB" sz="2200" i="1" dirty="0">
                <a:latin typeface="+mj-lt"/>
              </a:rPr>
              <a:t>their area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+mj-lt"/>
              </a:rPr>
              <a:t>Given out every 6 months (April &amp; October)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+mj-lt"/>
              </a:rPr>
              <a:t>5 years to spend from receipt (reporting required)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" name="Picture 15" descr="A football field with a goal&#10;&#10;Description automatically generated with medium confidence">
            <a:extLst>
              <a:ext uri="{FF2B5EF4-FFF2-40B4-BE49-F238E27FC236}">
                <a16:creationId xmlns:a16="http://schemas.microsoft.com/office/drawing/2014/main" id="{DA56E94C-CBB6-2916-896A-ACE9BF659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22650" r="5657" b="14376"/>
          <a:stretch/>
        </p:blipFill>
        <p:spPr>
          <a:xfrm>
            <a:off x="3480208" y="4083290"/>
            <a:ext cx="3475829" cy="2017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C0F564-33FA-42DF-7552-4B0169DB2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r="4" b="23649"/>
          <a:stretch/>
        </p:blipFill>
        <p:spPr>
          <a:xfrm>
            <a:off x="7062425" y="4086458"/>
            <a:ext cx="4763149" cy="2014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760131-8BFC-BF28-3E33-5175748EE4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>
          <a:xfrm>
            <a:off x="8107491" y="1716388"/>
            <a:ext cx="3718083" cy="201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79F6F1-3BFB-2C33-468E-CA34BCA0F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1" y="4086458"/>
            <a:ext cx="2852229" cy="20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5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B2F3-431D-D6E2-2B1F-01F13DA2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02" y="326167"/>
            <a:ext cx="10058400" cy="1371600"/>
          </a:xfrm>
        </p:spPr>
        <p:txBody>
          <a:bodyPr/>
          <a:lstStyle/>
          <a:p>
            <a:r>
              <a:rPr lang="en-GB" sz="4800" dirty="0"/>
              <a:t>CIL Neighbourhood Portion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0756-8B49-F6FE-35A0-9C8ED3B9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08" y="1593699"/>
            <a:ext cx="7671852" cy="10584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latin typeface="+mj-lt"/>
              </a:rPr>
              <a:t>Can be used to fund </a:t>
            </a:r>
            <a:r>
              <a:rPr lang="en-GB" sz="2200" i="1" dirty="0">
                <a:latin typeface="+mj-lt"/>
              </a:rPr>
              <a:t>anything</a:t>
            </a:r>
            <a:r>
              <a:rPr lang="en-GB" sz="2200" dirty="0">
                <a:latin typeface="+mj-lt"/>
              </a:rPr>
              <a:t> (excl. land purchase)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+mj-lt"/>
              </a:rPr>
              <a:t>Town Parish Councils decide – your priorities!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66DBF-3C21-36B9-E6EC-875BA23AD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93" y="2189915"/>
            <a:ext cx="3201713" cy="24012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CF01DE-9354-D7EF-7661-1FA31CEF0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87" y="2756020"/>
            <a:ext cx="2755900" cy="18351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D5C650-8AA9-D6B5-32B7-65159F4E6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91" y="2673217"/>
            <a:ext cx="1374054" cy="20610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B927A2-D6CB-B3F0-8111-A8766AC74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36" y="4784712"/>
            <a:ext cx="1558656" cy="15586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C62BA6-BE7E-75FC-0781-E494B4FA6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44" y="4784712"/>
            <a:ext cx="1558655" cy="15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2C078F-908D-D8FB-C208-712C3B934E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788" r="3937" b="16812"/>
          <a:stretch/>
        </p:blipFill>
        <p:spPr>
          <a:xfrm>
            <a:off x="3274558" y="4863727"/>
            <a:ext cx="2111721" cy="14796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054008-F68E-1811-D02B-420D610DBD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 b="6515"/>
          <a:stretch/>
        </p:blipFill>
        <p:spPr>
          <a:xfrm>
            <a:off x="650241" y="4621750"/>
            <a:ext cx="2459452" cy="17216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382EA7-AFFD-33DC-BC03-2CF6D1506E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10" y="4749668"/>
            <a:ext cx="2390549" cy="1593699"/>
          </a:xfrm>
          <a:prstGeom prst="rect">
            <a:avLst/>
          </a:prstGeom>
        </p:spPr>
      </p:pic>
      <p:pic>
        <p:nvPicPr>
          <p:cNvPr id="36" name="Picture 35" descr="A playground with a slide&#10;&#10;Description automatically generated with low confidence">
            <a:extLst>
              <a:ext uri="{FF2B5EF4-FFF2-40B4-BE49-F238E27FC236}">
                <a16:creationId xmlns:a16="http://schemas.microsoft.com/office/drawing/2014/main" id="{5D56A4C5-6892-5E20-55FF-6F36471449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7190" r="23486" b="22529"/>
          <a:stretch/>
        </p:blipFill>
        <p:spPr>
          <a:xfrm>
            <a:off x="650241" y="2652188"/>
            <a:ext cx="2352367" cy="18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B2F3-431D-D6E2-2B1F-01F13DA2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77" y="149404"/>
            <a:ext cx="7938066" cy="1371600"/>
          </a:xfrm>
        </p:spPr>
        <p:txBody>
          <a:bodyPr/>
          <a:lstStyle/>
          <a:p>
            <a:r>
              <a:rPr lang="en-GB" dirty="0"/>
              <a:t>CIL Strategic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0756-8B49-F6FE-35A0-9C8ED3B9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842" y="1432532"/>
            <a:ext cx="8761634" cy="3147835"/>
          </a:xfrm>
          <a:solidFill>
            <a:srgbClr val="F4EEE0"/>
          </a:solidFill>
        </p:spPr>
        <p:txBody>
          <a:bodyPr>
            <a:normAutofit/>
          </a:bodyPr>
          <a:lstStyle/>
          <a:p>
            <a:endParaRPr lang="en-GB" sz="600" dirty="0"/>
          </a:p>
          <a:p>
            <a:r>
              <a:rPr lang="en-GB" sz="2200" dirty="0"/>
              <a:t>Supports delivery of much larger infrastructure; ‘big ticket’ services and facilities – beyond neighbourhood level</a:t>
            </a:r>
          </a:p>
          <a:p>
            <a:r>
              <a:rPr lang="en-GB" sz="2200" dirty="0"/>
              <a:t>Responds to additional pressures created by new housing development</a:t>
            </a:r>
          </a:p>
          <a:p>
            <a:r>
              <a:rPr lang="en-GB" sz="2200" dirty="0"/>
              <a:t>Serves a much wider geographical area than the area in which it is located – ‘</a:t>
            </a:r>
            <a:r>
              <a:rPr lang="en-GB" sz="2200" b="1" dirty="0"/>
              <a:t>Strategic’</a:t>
            </a:r>
          </a:p>
          <a:p>
            <a:r>
              <a:rPr lang="en-GB" sz="2200" dirty="0"/>
              <a:t>Helps deliver growth priorities as set in the Local Plan, IDP, IFS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D7288-2A62-F264-7952-1BD5A5388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8960" r="15320" b="6874"/>
          <a:stretch/>
        </p:blipFill>
        <p:spPr>
          <a:xfrm>
            <a:off x="9260906" y="4869494"/>
            <a:ext cx="2542711" cy="1437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A2C1F-0B82-0F34-B066-312D78D93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14" y="4886960"/>
            <a:ext cx="2156420" cy="1435367"/>
          </a:xfrm>
          <a:prstGeom prst="rect">
            <a:avLst/>
          </a:prstGeom>
        </p:spPr>
      </p:pic>
      <p:pic>
        <p:nvPicPr>
          <p:cNvPr id="15" name="Picture 14" descr="A picture containing text, truck, sky, outdoor&#10;&#10;Description automatically generated">
            <a:extLst>
              <a:ext uri="{FF2B5EF4-FFF2-40B4-BE49-F238E27FC236}">
                <a16:creationId xmlns:a16="http://schemas.microsoft.com/office/drawing/2014/main" id="{17ACDF75-7A75-6BEC-9819-62F1438F85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/>
          <a:stretch/>
        </p:blipFill>
        <p:spPr>
          <a:xfrm>
            <a:off x="2931094" y="4859411"/>
            <a:ext cx="3826679" cy="1435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B5A98-93BC-9B16-43D2-D35942EDA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3093706"/>
            <a:ext cx="2280730" cy="1486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EC3BE6-9933-3E90-D2BD-E346D2F0C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4" y="4789714"/>
            <a:ext cx="2298920" cy="1532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846A7-96E4-4429-033C-20D86D84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1512759"/>
            <a:ext cx="22812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B2F3-431D-D6E2-2B1F-01F13DA2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21805"/>
            <a:ext cx="11223171" cy="1371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SDC’s</a:t>
            </a:r>
            <a:r>
              <a:rPr lang="en-GB" dirty="0"/>
              <a:t> </a:t>
            </a:r>
            <a:r>
              <a:rPr lang="en-GB" sz="3300" dirty="0"/>
              <a:t>CIL Strategic Infrastructure Funding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0756-8B49-F6FE-35A0-9C8ED3B9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60" y="1693405"/>
            <a:ext cx="7698396" cy="4685089"/>
          </a:xfrm>
          <a:solidFill>
            <a:srgbClr val="F7F3E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50" dirty="0"/>
              <a:t>Most Town Parish Councils are not responsible for delivery of ‘strategic infrastructure’, but you can influence and support infrastructure investment by…</a:t>
            </a:r>
          </a:p>
          <a:p>
            <a:pPr lvl="1"/>
            <a:r>
              <a:rPr lang="en-GB" sz="1850" dirty="0"/>
              <a:t>  evidencing community priorities</a:t>
            </a:r>
          </a:p>
          <a:p>
            <a:pPr lvl="1"/>
            <a:r>
              <a:rPr lang="en-GB" sz="1850" dirty="0"/>
              <a:t>  working in partnership with larger orgs, </a:t>
            </a:r>
            <a:r>
              <a:rPr lang="en-GB" sz="1850" dirty="0" err="1"/>
              <a:t>eg</a:t>
            </a:r>
            <a:r>
              <a:rPr lang="en-GB" sz="1850" dirty="0"/>
              <a:t>, GCC</a:t>
            </a:r>
          </a:p>
          <a:p>
            <a:pPr marL="274320" lvl="1" indent="0">
              <a:buNone/>
            </a:pPr>
            <a:endParaRPr lang="en-GB" sz="1850" dirty="0"/>
          </a:p>
          <a:p>
            <a:pPr marL="0" indent="0">
              <a:buNone/>
            </a:pPr>
            <a:r>
              <a:rPr lang="en-GB" sz="1850" dirty="0"/>
              <a:t>Think you have a ‘Strategic Project’?  Go to the Town and Parish Councils link of our CIL website pages 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www.stroud.gov.uk/cil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50" dirty="0"/>
              <a:t>  Here you will find an ‘</a:t>
            </a:r>
            <a:r>
              <a:rPr lang="en-GB" sz="1850" b="1" dirty="0"/>
              <a:t>Eligibility </a:t>
            </a:r>
            <a:r>
              <a:rPr lang="en-GB" sz="1850" b="1" dirty="0" err="1"/>
              <a:t>Helpsheet</a:t>
            </a:r>
            <a:r>
              <a:rPr lang="en-GB" sz="1850" dirty="0"/>
              <a:t>’ and</a:t>
            </a:r>
          </a:p>
          <a:p>
            <a:pPr marL="0" indent="0">
              <a:buNone/>
            </a:pPr>
            <a:r>
              <a:rPr lang="en-GB" sz="1850" dirty="0"/>
              <a:t>     other helpful information 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50" dirty="0"/>
              <a:t>Strategic Infrastructure Funding Scheme has an annual project bidding round – closing date is in Sept of each year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B19A9-7838-7722-47D1-06FC6F75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8931">
            <a:off x="8940596" y="3018061"/>
            <a:ext cx="2416627" cy="3341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3FB3F-5C78-33CC-AE22-8B7E75821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40" r="15215" b="25263"/>
          <a:stretch/>
        </p:blipFill>
        <p:spPr>
          <a:xfrm rot="21247388">
            <a:off x="7204694" y="1377156"/>
            <a:ext cx="5113434" cy="1794776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C9BBE1-410C-3406-A0AC-CDC27E801841}"/>
              </a:ext>
            </a:extLst>
          </p:cNvPr>
          <p:cNvCxnSpPr>
            <a:cxnSpLocks/>
          </p:cNvCxnSpPr>
          <p:nvPr/>
        </p:nvCxnSpPr>
        <p:spPr>
          <a:xfrm>
            <a:off x="6563592" y="4672361"/>
            <a:ext cx="2117385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8CA283E-48C6-55BC-7520-38B31C497B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0"/>
          <a:stretch/>
        </p:blipFill>
        <p:spPr>
          <a:xfrm>
            <a:off x="7850306" y="2744731"/>
            <a:ext cx="435050" cy="6405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857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F02C-40F3-8E5F-81E5-1E596F8B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61067"/>
            <a:ext cx="10058400" cy="1007530"/>
          </a:xfrm>
        </p:spPr>
        <p:txBody>
          <a:bodyPr/>
          <a:lstStyle/>
          <a:p>
            <a:r>
              <a:rPr lang="en-GB" dirty="0"/>
              <a:t>CIL Opportunities 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C940-B7C0-8BA4-B7B6-A207E8CA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96" y="1525382"/>
            <a:ext cx="6605375" cy="3405848"/>
          </a:xfrm>
          <a:solidFill>
            <a:srgbClr val="F8F5EE"/>
          </a:solidFill>
        </p:spPr>
        <p:txBody>
          <a:bodyPr>
            <a:normAutofit/>
          </a:bodyPr>
          <a:lstStyle/>
          <a:p>
            <a:r>
              <a:rPr lang="en-GB" sz="2500" dirty="0"/>
              <a:t>Collected from new housing : must help to address associated infrastructure needs</a:t>
            </a:r>
          </a:p>
          <a:p>
            <a:r>
              <a:rPr lang="en-GB" sz="2500" dirty="0"/>
              <a:t>Local community projects = Neighbourhood Portion only</a:t>
            </a:r>
          </a:p>
          <a:p>
            <a:r>
              <a:rPr lang="en-GB" sz="2500" dirty="0"/>
              <a:t>Bigger than local = ‘Strategic’ Infrastructure (see IDP and Local Plan)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0DF28-49C2-083F-F42C-2239C71C97B9}"/>
              </a:ext>
            </a:extLst>
          </p:cNvPr>
          <p:cNvSpPr txBox="1"/>
          <p:nvPr/>
        </p:nvSpPr>
        <p:spPr>
          <a:xfrm>
            <a:off x="688883" y="5332618"/>
            <a:ext cx="1067757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n-GB" sz="6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  <a:p>
            <a:pPr marL="274320" lvl="1" indent="0">
              <a:buNone/>
            </a:pPr>
            <a:endParaRPr lang="en-GB" sz="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74320" lvl="1" indent="0">
              <a:buNone/>
            </a:pPr>
            <a:r>
              <a:rPr lang="en-GB" sz="2300" dirty="0">
                <a:solidFill>
                  <a:schemeClr val="accent3">
                    <a:lumMod val="50000"/>
                  </a:schemeClr>
                </a:solidFill>
              </a:rPr>
              <a:t>  Always happy to help!  Contact us:</a:t>
            </a:r>
            <a:r>
              <a:rPr lang="en-GB" sz="23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cil@stroud.gov.uk</a:t>
            </a:r>
          </a:p>
          <a:p>
            <a:pPr marL="274320" lvl="1" indent="0">
              <a:buNone/>
            </a:pP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72691-91A5-F21A-3749-E051DED44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6" y="5402317"/>
            <a:ext cx="1905000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515B83-371D-07BB-D921-FC9D9AD39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" r="58303" b="23658"/>
          <a:stretch/>
        </p:blipFill>
        <p:spPr>
          <a:xfrm>
            <a:off x="7598228" y="1525382"/>
            <a:ext cx="2850428" cy="2310774"/>
          </a:xfrm>
          <a:prstGeom prst="rect">
            <a:avLst/>
          </a:prstGeom>
        </p:spPr>
      </p:pic>
      <p:pic>
        <p:nvPicPr>
          <p:cNvPr id="10" name="Picture 9" descr="A picture containing grass, outdoor, tree, young&#10;&#10;Description automatically generated">
            <a:extLst>
              <a:ext uri="{FF2B5EF4-FFF2-40B4-BE49-F238E27FC236}">
                <a16:creationId xmlns:a16="http://schemas.microsoft.com/office/drawing/2014/main" id="{9F1ADA2B-23CB-BB3D-CBA9-24B8D6A3F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10" y="2916388"/>
            <a:ext cx="3018136" cy="20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8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2199</TotalTime>
  <Words>503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Garamond</vt:lpstr>
      <vt:lpstr>Wingdings</vt:lpstr>
      <vt:lpstr>Savon</vt:lpstr>
      <vt:lpstr>Developer Contributions in the Stroud District</vt:lpstr>
      <vt:lpstr>Community Infrastructure Levy (CIL)</vt:lpstr>
      <vt:lpstr>PowerPoint Presentation</vt:lpstr>
      <vt:lpstr>CIL Neighbourhood Portion</vt:lpstr>
      <vt:lpstr>CIL Neighbourhood Portion</vt:lpstr>
      <vt:lpstr>CIL Strategic Infrastructure</vt:lpstr>
      <vt:lpstr>SDC’s CIL Strategic Infrastructure Funding Scheme</vt:lpstr>
      <vt:lpstr>CIL Opportunities  - summary</vt:lpstr>
    </vt:vector>
  </TitlesOfParts>
  <Company>Stroud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Vision :   The strategic planning process</dc:title>
  <dc:creator>Harris, Krista</dc:creator>
  <cp:lastModifiedBy>Watton, Katie</cp:lastModifiedBy>
  <cp:revision>15</cp:revision>
  <dcterms:created xsi:type="dcterms:W3CDTF">2022-09-15T10:39:09Z</dcterms:created>
  <dcterms:modified xsi:type="dcterms:W3CDTF">2024-01-31T13:21:54Z</dcterms:modified>
</cp:coreProperties>
</file>